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64" r:id="rId4"/>
    <p:sldId id="268" r:id="rId5"/>
    <p:sldId id="272" r:id="rId6"/>
    <p:sldId id="271" r:id="rId7"/>
    <p:sldId id="270" r:id="rId8"/>
    <p:sldId id="269" r:id="rId9"/>
    <p:sldId id="267" r:id="rId10"/>
    <p:sldId id="273" r:id="rId11"/>
    <p:sldId id="274" r:id="rId12"/>
    <p:sldId id="275" r:id="rId13"/>
    <p:sldId id="276" r:id="rId14"/>
    <p:sldId id="277" r:id="rId15"/>
    <p:sldId id="280" r:id="rId16"/>
    <p:sldId id="265" r:id="rId17"/>
    <p:sldId id="279" r:id="rId18"/>
    <p:sldId id="266" r:id="rId19"/>
    <p:sldId id="281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08"/>
    <p:restoredTop sz="93730"/>
  </p:normalViewPr>
  <p:slideViewPr>
    <p:cSldViewPr snapToGrid="0" snapToObjects="1">
      <p:cViewPr varScale="1">
        <p:scale>
          <a:sx n="88" d="100"/>
          <a:sy n="88" d="100"/>
        </p:scale>
        <p:origin x="20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5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25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885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865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5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75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063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12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77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26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64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D6CE5-8B1F-DB48-8711-2C7A9CA7743D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28C6D-AD38-594D-BAD7-B54DAB7EA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42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-blindness.com/coblis-color-blindness-simulator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matplotlib.org/gallery.html" TargetMode="External"/><Relationship Id="rId7" Type="http://schemas.openxmlformats.org/officeDocument/2006/relationships/hyperlink" Target="https://www.amazon.com/Edward-R.-Tufte/e/B000APET3Y" TargetMode="External"/><Relationship Id="rId2" Type="http://schemas.openxmlformats.org/officeDocument/2006/relationships/hyperlink" Target="https://www.r-graph-gallery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vizcatalogue.com/index.html" TargetMode="External"/><Relationship Id="rId5" Type="http://schemas.openxmlformats.org/officeDocument/2006/relationships/hyperlink" Target="https://plot.ly/create/" TargetMode="External"/><Relationship Id="rId4" Type="http://schemas.openxmlformats.org/officeDocument/2006/relationships/hyperlink" Target="http://colorbrewer2.org/#type=sequential&amp;scheme=BuGn&amp;n=3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CTKMg9BYKATTKRWIlDeyruLu3UgQLzdA?usp=sharin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2885" y="1122363"/>
            <a:ext cx="10499463" cy="4277976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Experimental Design</a:t>
            </a:r>
            <a:br>
              <a:rPr lang="en-US" dirty="0"/>
            </a:br>
            <a:r>
              <a:rPr lang="en-US" sz="4000" dirty="0"/>
              <a:t>Biology 683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Problematic plots</a:t>
            </a: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r>
              <a:rPr lang="en-US" sz="2800" dirty="0"/>
              <a:t>Heath Blackmon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8352" y="3550298"/>
            <a:ext cx="4394708" cy="297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17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Maximize </a:t>
            </a:r>
            <a:r>
              <a:rPr lang="en-US" b="1" dirty="0" err="1">
                <a:solidFill>
                  <a:schemeClr val="bg1"/>
                </a:solidFill>
              </a:rPr>
              <a:t>data:ink</a:t>
            </a:r>
            <a:r>
              <a:rPr lang="en-US" b="1" dirty="0">
                <a:solidFill>
                  <a:schemeClr val="bg1"/>
                </a:solidFill>
              </a:rPr>
              <a:t> ratio maximize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25446E-D638-2544-975C-390E967AF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601" y="1484931"/>
            <a:ext cx="7429841" cy="482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178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Rules for plots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0832" y="1182624"/>
            <a:ext cx="8341451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Show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Avoid distorting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Avoid chart junk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Maximize </a:t>
            </a:r>
            <a:r>
              <a:rPr lang="en-US" sz="3200" dirty="0" err="1"/>
              <a:t>data:ink</a:t>
            </a:r>
            <a:r>
              <a:rPr lang="en-US" sz="3200" dirty="0"/>
              <a:t> ratio maximize information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Serve a purpose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45797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Serve a purpose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1CFE95-AE37-674E-87CE-7D7250F4A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111" y="2803469"/>
            <a:ext cx="2589269" cy="16974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591D85F-FD40-C14A-94FB-F487BA5DF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2984" y="4618495"/>
            <a:ext cx="2269503" cy="18447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BD9EF1B-3B5C-B946-838B-EA9388ADC4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5599" y="2933896"/>
            <a:ext cx="4648385" cy="282339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140EC6D-58D8-6D44-B45B-40F0E8489109}"/>
              </a:ext>
            </a:extLst>
          </p:cNvPr>
          <p:cNvGrpSpPr/>
          <p:nvPr/>
        </p:nvGrpSpPr>
        <p:grpSpPr>
          <a:xfrm>
            <a:off x="363431" y="2414598"/>
            <a:ext cx="2538372" cy="2885818"/>
            <a:chOff x="316937" y="1903158"/>
            <a:chExt cx="2538372" cy="288581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E23AA5E-7233-4945-8DFB-422968B4C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6937" y="2422456"/>
              <a:ext cx="2454479" cy="236652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84B6AA7-2500-944A-AF50-9E846F4174DC}"/>
                </a:ext>
              </a:extLst>
            </p:cNvPr>
            <p:cNvSpPr txBox="1"/>
            <p:nvPr/>
          </p:nvSpPr>
          <p:spPr>
            <a:xfrm>
              <a:off x="402957" y="1903158"/>
              <a:ext cx="24523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The Problem/Question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C71D91AB-BF4E-2147-BA90-F67A7ED4B7A3}"/>
              </a:ext>
            </a:extLst>
          </p:cNvPr>
          <p:cNvSpPr txBox="1"/>
          <p:nvPr/>
        </p:nvSpPr>
        <p:spPr>
          <a:xfrm>
            <a:off x="4122984" y="2089138"/>
            <a:ext cx="2336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New tool and it works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A73496-7B9B-E043-B628-FFDDE1A84577}"/>
              </a:ext>
            </a:extLst>
          </p:cNvPr>
          <p:cNvSpPr txBox="1"/>
          <p:nvPr/>
        </p:nvSpPr>
        <p:spPr>
          <a:xfrm>
            <a:off x="8908648" y="2444611"/>
            <a:ext cx="1766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Answer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2AB24C1-5269-8B45-A5B9-BFA544095567}"/>
              </a:ext>
            </a:extLst>
          </p:cNvPr>
          <p:cNvSpPr/>
          <p:nvPr/>
        </p:nvSpPr>
        <p:spPr>
          <a:xfrm>
            <a:off x="108488" y="2216258"/>
            <a:ext cx="3006671" cy="30841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3AE068-58A1-4944-8312-CFBFC4200FE8}"/>
              </a:ext>
            </a:extLst>
          </p:cNvPr>
          <p:cNvSpPr/>
          <p:nvPr/>
        </p:nvSpPr>
        <p:spPr>
          <a:xfrm>
            <a:off x="7368490" y="2414597"/>
            <a:ext cx="4580702" cy="37072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A5848F-88FF-8F41-8835-310256BC99D4}"/>
              </a:ext>
            </a:extLst>
          </p:cNvPr>
          <p:cNvSpPr/>
          <p:nvPr/>
        </p:nvSpPr>
        <p:spPr>
          <a:xfrm>
            <a:off x="3640843" y="2062857"/>
            <a:ext cx="3235107" cy="45859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Rules for plots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0832" y="1182624"/>
            <a:ext cx="949131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Show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Avoid distorting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Avoid chart junk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Maximize </a:t>
            </a:r>
            <a:r>
              <a:rPr lang="en-US" sz="3200" dirty="0" err="1"/>
              <a:t>data:ink</a:t>
            </a:r>
            <a:r>
              <a:rPr lang="en-US" sz="3200" dirty="0"/>
              <a:t> ratio maximize information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Serve a purpose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Make it accessible to all (5% color blind + BW prints).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84249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Make it accessible to all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FA2B20-3F22-E947-AB4E-03C1AA790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553" y="1540771"/>
            <a:ext cx="5982453" cy="427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492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Make it accessible to all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F0BD93-8991-5641-BA36-1C1578593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134" y="1537227"/>
            <a:ext cx="6182747" cy="42823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4F1CB5-48AD-5C40-AA82-5DF5B0B064D0}"/>
              </a:ext>
            </a:extLst>
          </p:cNvPr>
          <p:cNvSpPr txBox="1"/>
          <p:nvPr/>
        </p:nvSpPr>
        <p:spPr>
          <a:xfrm>
            <a:off x="8989016" y="1352561"/>
            <a:ext cx="27533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the </a:t>
            </a:r>
            <a:r>
              <a:rPr lang="en-US" dirty="0" err="1"/>
              <a:t>viridis</a:t>
            </a:r>
            <a:r>
              <a:rPr lang="en-US" dirty="0"/>
              <a:t> color palette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Color blind simulator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65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Use the right tool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1768" y="1241931"/>
            <a:ext cx="5702756" cy="479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Plotting continuous or discrete data</a:t>
            </a:r>
          </a:p>
          <a:p>
            <a:endParaRPr lang="en-US" sz="1200" dirty="0"/>
          </a:p>
          <a:p>
            <a:r>
              <a:rPr lang="en-US" b="1" dirty="0"/>
              <a:t>Matplotlib</a:t>
            </a:r>
            <a:r>
              <a:rPr lang="en-US" dirty="0"/>
              <a:t>: is a python plotting library, </a:t>
            </a:r>
          </a:p>
          <a:p>
            <a:endParaRPr lang="en-US" sz="1100" dirty="0"/>
          </a:p>
          <a:p>
            <a:r>
              <a:rPr lang="en-US" b="1" dirty="0"/>
              <a:t>R</a:t>
            </a:r>
            <a:r>
              <a:rPr lang="en-US" dirty="0"/>
              <a:t>: endless packages for plotting though base and ggplot2 are the most popular.</a:t>
            </a:r>
          </a:p>
          <a:p>
            <a:endParaRPr lang="en-US" sz="1050" dirty="0"/>
          </a:p>
          <a:p>
            <a:r>
              <a:rPr lang="en-US" b="1" dirty="0"/>
              <a:t>Inkscape</a:t>
            </a:r>
            <a:r>
              <a:rPr lang="en-US" dirty="0"/>
              <a:t>: free vector graphics editor. Can read PDF and let you tweak things you couldn’t quite fix in your script generated version.</a:t>
            </a:r>
          </a:p>
          <a:p>
            <a:endParaRPr lang="en-US" sz="1100" dirty="0"/>
          </a:p>
          <a:p>
            <a:r>
              <a:rPr lang="en-US" b="1" dirty="0" err="1"/>
              <a:t>Circos</a:t>
            </a:r>
            <a:r>
              <a:rPr lang="en-US" dirty="0"/>
              <a:t>: created plots that compare genomes but can show connections between any large datasets.</a:t>
            </a:r>
          </a:p>
          <a:p>
            <a:endParaRPr lang="en-US" sz="1100" dirty="0"/>
          </a:p>
          <a:p>
            <a:r>
              <a:rPr lang="en-US" dirty="0"/>
              <a:t>Excel: it is possible but you have very limited options and control</a:t>
            </a:r>
          </a:p>
          <a:p>
            <a:endParaRPr lang="en-US" sz="1100" dirty="0"/>
          </a:p>
          <a:p>
            <a:r>
              <a:rPr lang="en-US" dirty="0"/>
              <a:t>Adobe Illustrator: Similar to </a:t>
            </a:r>
            <a:r>
              <a:rPr lang="en-US" dirty="0" err="1"/>
              <a:t>inkscape</a:t>
            </a:r>
            <a:r>
              <a:rPr lang="en-US" dirty="0"/>
              <a:t> particularly useful for building complex multipart figures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E9FF1B-1F93-3641-AA22-A10C1B4AB832}"/>
              </a:ext>
            </a:extLst>
          </p:cNvPr>
          <p:cNvSpPr txBox="1"/>
          <p:nvPr/>
        </p:nvSpPr>
        <p:spPr>
          <a:xfrm>
            <a:off x="6250983" y="1241930"/>
            <a:ext cx="570275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Image Manipulation</a:t>
            </a:r>
          </a:p>
          <a:p>
            <a:endParaRPr lang="en-US" dirty="0"/>
          </a:p>
          <a:p>
            <a:r>
              <a:rPr lang="en-US" b="1" dirty="0"/>
              <a:t>GIMP</a:t>
            </a:r>
            <a:r>
              <a:rPr lang="en-US" dirty="0"/>
              <a:t>: Think of it as free photoshop. Steep learning curve but can do just about whatever you want</a:t>
            </a:r>
          </a:p>
          <a:p>
            <a:endParaRPr lang="en-US" sz="1100" dirty="0"/>
          </a:p>
          <a:p>
            <a:r>
              <a:rPr lang="en-US" b="1" dirty="0"/>
              <a:t>ImageJ</a:t>
            </a:r>
            <a:r>
              <a:rPr lang="en-US" dirty="0"/>
              <a:t>: Similar to GIMP but with many packages for analyses of specific image types.</a:t>
            </a:r>
          </a:p>
          <a:p>
            <a:endParaRPr lang="en-US" sz="1100" dirty="0"/>
          </a:p>
          <a:p>
            <a:r>
              <a:rPr lang="en-US" dirty="0"/>
              <a:t>Photoshop: Image manipulation steep learning curve very powerful and definitely worth learning if your research includes figures of FISH results.</a:t>
            </a:r>
          </a:p>
          <a:p>
            <a:endParaRPr lang="en-US" sz="1100" dirty="0"/>
          </a:p>
          <a:p>
            <a:r>
              <a:rPr lang="en-US" u="sng" dirty="0"/>
              <a:t>General Editing</a:t>
            </a:r>
          </a:p>
          <a:p>
            <a:endParaRPr lang="en-US" sz="1100" dirty="0"/>
          </a:p>
          <a:p>
            <a:r>
              <a:rPr lang="en-US" dirty="0"/>
              <a:t>Adobe acrobat: often the easiest way to tweak something small you couldn’t get exactly right in your script.</a:t>
            </a:r>
          </a:p>
          <a:p>
            <a:endParaRPr lang="en-US" sz="1100" dirty="0"/>
          </a:p>
          <a:p>
            <a:r>
              <a:rPr lang="en-US" dirty="0" err="1"/>
              <a:t>Powerpoint</a:t>
            </a:r>
            <a:r>
              <a:rPr lang="en-US" dirty="0"/>
              <a:t>: not elegant but often the easiest way to combine different elements into a single plot.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D17C5A-EC46-5B4A-9A53-47EF33B52104}"/>
              </a:ext>
            </a:extLst>
          </p:cNvPr>
          <p:cNvSpPr txBox="1"/>
          <p:nvPr/>
        </p:nvSpPr>
        <p:spPr>
          <a:xfrm>
            <a:off x="10712502" y="6256926"/>
            <a:ext cx="1241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Bold</a:t>
            </a:r>
            <a:r>
              <a:rPr lang="en-US" dirty="0"/>
              <a:t> = Free</a:t>
            </a:r>
          </a:p>
        </p:txBody>
      </p:sp>
    </p:spTree>
    <p:extLst>
      <p:ext uri="{BB962C8B-B14F-4D97-AF65-F5344CB8AC3E}">
        <p14:creationId xmlns:p14="http://schemas.microsoft.com/office/powerpoint/2010/main" val="653588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Types of images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1768" y="1241931"/>
            <a:ext cx="57027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/>
              <a:t>Vector images</a:t>
            </a:r>
          </a:p>
          <a:p>
            <a:endParaRPr lang="en-US" sz="2000" u="sng" dirty="0"/>
          </a:p>
          <a:p>
            <a:endParaRPr lang="en-US" sz="2000" u="sng" dirty="0"/>
          </a:p>
          <a:p>
            <a:endParaRPr lang="en-US" sz="2000" u="sng" dirty="0"/>
          </a:p>
          <a:p>
            <a:endParaRPr lang="en-US" sz="2000" u="sng" dirty="0"/>
          </a:p>
          <a:p>
            <a:endParaRPr lang="en-US" sz="2000" u="sng" dirty="0"/>
          </a:p>
          <a:p>
            <a:endParaRPr lang="en-US" sz="2000" u="sng" dirty="0"/>
          </a:p>
          <a:p>
            <a:endParaRPr lang="en-US" sz="2000" u="sng" dirty="0"/>
          </a:p>
          <a:p>
            <a:r>
              <a:rPr lang="en-US" sz="2000" u="sng" dirty="0"/>
              <a:t>Raster images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F6A1DE-E572-3E44-AA87-F50CD8E615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838"/>
          <a:stretch/>
        </p:blipFill>
        <p:spPr>
          <a:xfrm>
            <a:off x="614335" y="1790863"/>
            <a:ext cx="3547325" cy="18822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5240C0-E206-414D-AACC-F82D3FB679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967"/>
          <a:stretch/>
        </p:blipFill>
        <p:spPr>
          <a:xfrm>
            <a:off x="614334" y="4410269"/>
            <a:ext cx="3590273" cy="16495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7B8E7E-DF77-2B4A-AA08-465B388EB0B8}"/>
              </a:ext>
            </a:extLst>
          </p:cNvPr>
          <p:cNvSpPr txBox="1"/>
          <p:nvPr/>
        </p:nvSpPr>
        <p:spPr>
          <a:xfrm>
            <a:off x="4584227" y="2673092"/>
            <a:ext cx="440710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jpg, tiff, </a:t>
            </a:r>
            <a:r>
              <a:rPr lang="en-US" sz="3600" dirty="0" err="1"/>
              <a:t>png</a:t>
            </a:r>
            <a:r>
              <a:rPr lang="en-US" sz="3600" dirty="0"/>
              <a:t>, bmp, raw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r>
              <a:rPr lang="en-US" sz="3600" dirty="0"/>
              <a:t>eps, pdf, </a:t>
            </a:r>
            <a:r>
              <a:rPr lang="en-US" sz="3600" dirty="0" err="1"/>
              <a:t>svg</a:t>
            </a:r>
            <a:r>
              <a:rPr lang="en-US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47244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Resources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1768" y="1241931"/>
            <a:ext cx="570275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linkClick r:id="rId2"/>
              </a:rPr>
              <a:t>R graph gallery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hlinkClick r:id="rId3"/>
              </a:rPr>
              <a:t>Python graph gallery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hlinkClick r:id="rId4"/>
              </a:rPr>
              <a:t>Color Brewer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hlinkClick r:id="rId5"/>
              </a:rPr>
              <a:t>Plotly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hlinkClick r:id="rId6"/>
              </a:rPr>
              <a:t>Data Visualization Catalog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6" name="Picture 5">
            <a:hlinkClick r:id="rId7"/>
            <a:extLst>
              <a:ext uri="{FF2B5EF4-FFF2-40B4-BE49-F238E27FC236}">
                <a16:creationId xmlns:a16="http://schemas.microsoft.com/office/drawing/2014/main" id="{1ADD1B24-D923-874E-81E3-61BBA650D2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54420" y="1993848"/>
            <a:ext cx="6286285" cy="25112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92A34A-020B-014B-B144-08279A2ABD76}"/>
              </a:ext>
            </a:extLst>
          </p:cNvPr>
          <p:cNvSpPr txBox="1"/>
          <p:nvPr/>
        </p:nvSpPr>
        <p:spPr>
          <a:xfrm>
            <a:off x="6452338" y="1289478"/>
            <a:ext cx="48305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Philosophy of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9583155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Final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1768" y="1241931"/>
            <a:ext cx="1158694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Everything we have already covered</a:t>
            </a:r>
          </a:p>
          <a:p>
            <a:endParaRPr lang="en-US" sz="2000" dirty="0"/>
          </a:p>
          <a:p>
            <a:r>
              <a:rPr lang="en-US" sz="2000" dirty="0"/>
              <a:t>Using a linear models and interpreting the result thereof including adding in a random effect.</a:t>
            </a:r>
          </a:p>
          <a:p>
            <a:endParaRPr lang="en-US" sz="2000" dirty="0"/>
          </a:p>
          <a:p>
            <a:r>
              <a:rPr lang="en-US" sz="2000" dirty="0"/>
              <a:t>being able to manipulate data and get it ready for analysis</a:t>
            </a:r>
          </a:p>
          <a:p>
            <a:endParaRPr lang="en-US" sz="2000" dirty="0"/>
          </a:p>
          <a:p>
            <a:r>
              <a:rPr lang="en-US" sz="2000" dirty="0"/>
              <a:t>making plots that look good and are ready to be submitted for publication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64441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Plan for today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0832" y="1182624"/>
            <a:ext cx="572047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General rules for making plots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Programs for plotting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Resources for plotting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737817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Homework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1768" y="1241931"/>
            <a:ext cx="1158694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Find a plot that you think could be improved and take a screen shot and </a:t>
            </a:r>
            <a:r>
              <a:rPr lang="en-US" sz="2000" dirty="0">
                <a:hlinkClick r:id="rId2"/>
              </a:rPr>
              <a:t>upload to this folder</a:t>
            </a:r>
            <a:r>
              <a:rPr lang="en-US" sz="2000" dirty="0"/>
              <a:t>. We will discuss them in class on Thursday. Name the file with your name.</a:t>
            </a:r>
          </a:p>
          <a:p>
            <a:endParaRPr lang="en-US" sz="2000" dirty="0"/>
          </a:p>
          <a:p>
            <a:r>
              <a:rPr lang="en-US" sz="2000" u="sng" dirty="0"/>
              <a:t>This week:</a:t>
            </a:r>
          </a:p>
          <a:p>
            <a:r>
              <a:rPr lang="en-US" sz="2000" dirty="0"/>
              <a:t>Thursday (April 18): bad graphs and Dimensional reduction.</a:t>
            </a:r>
          </a:p>
          <a:p>
            <a:endParaRPr lang="en-US" sz="2000" dirty="0"/>
          </a:p>
          <a:p>
            <a:r>
              <a:rPr lang="en-US" sz="2000" u="sng" dirty="0"/>
              <a:t>Next week:</a:t>
            </a:r>
          </a:p>
          <a:p>
            <a:r>
              <a:rPr lang="en-US" sz="2000" dirty="0"/>
              <a:t>Tuesday (April 23): species as data points</a:t>
            </a:r>
          </a:p>
          <a:p>
            <a:r>
              <a:rPr lang="en-US" sz="2000" dirty="0"/>
              <a:t>Thursday (April 25): R lab - with review sheet</a:t>
            </a:r>
          </a:p>
          <a:p>
            <a:endParaRPr lang="en-US" sz="2000" dirty="0"/>
          </a:p>
          <a:p>
            <a:r>
              <a:rPr lang="en-US" sz="2000" u="sng" dirty="0"/>
              <a:t>Following week:</a:t>
            </a:r>
          </a:p>
          <a:p>
            <a:r>
              <a:rPr lang="en-US" sz="2000" dirty="0"/>
              <a:t>Tuesday (April 30) : last day of normal class – review and feedback</a:t>
            </a:r>
          </a:p>
          <a:p>
            <a:endParaRPr lang="en-US" sz="2000" dirty="0"/>
          </a:p>
          <a:p>
            <a:r>
              <a:rPr lang="en-US" sz="2000" dirty="0"/>
              <a:t>Options for final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Give you take home on Tuesday April 30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Come back on May 7 from 1-3pm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6710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Rules for plots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0832" y="1182624"/>
            <a:ext cx="3101362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Show the data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57610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Show the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EAFC07-4DB6-BA49-8414-D9BF2C94E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041" y="1670911"/>
            <a:ext cx="5321300" cy="4229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8EF12E-786B-7649-A66B-300809C3E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184" y="1670911"/>
            <a:ext cx="53213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740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Rules for plots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0832" y="1182624"/>
            <a:ext cx="4171335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Show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Avoid distorting data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16673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Avoid distorting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E15613-5051-E74A-9E54-19A264A5E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6523" y="1825894"/>
            <a:ext cx="5321300" cy="4229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21548D-E404-4542-AF4B-0A3D73C3B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191" y="1825894"/>
            <a:ext cx="53213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87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Rules for plots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0832" y="1182624"/>
            <a:ext cx="4171335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Show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Avoid distorting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Avoid chart junk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61501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Avoid chart junk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66C7F8-9A4D-904F-BE67-B2E0D6BB3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46" y="2030277"/>
            <a:ext cx="4714732" cy="37470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3478DE-0CA7-9D4B-AEAF-3D10884E3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501" y="2154264"/>
            <a:ext cx="4338944" cy="344837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43DA23B-D0E4-674C-985B-A6D274629D48}"/>
              </a:ext>
            </a:extLst>
          </p:cNvPr>
          <p:cNvSpPr/>
          <p:nvPr/>
        </p:nvSpPr>
        <p:spPr>
          <a:xfrm>
            <a:off x="7005234" y="2154264"/>
            <a:ext cx="3828081" cy="3068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37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5915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Rules for plots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0832" y="1182624"/>
            <a:ext cx="834145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Show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Avoid distorting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Avoid chart junk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Maximize </a:t>
            </a:r>
            <a:r>
              <a:rPr lang="en-US" sz="3200" dirty="0" err="1"/>
              <a:t>data:ink</a:t>
            </a:r>
            <a:r>
              <a:rPr lang="en-US" sz="3200" dirty="0"/>
              <a:t> ratio maximize information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98601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2684</TotalTime>
  <Words>380</Words>
  <Application>Microsoft Macintosh PowerPoint</Application>
  <PresentationFormat>Widescreen</PresentationFormat>
  <Paragraphs>129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Experimental Design Biology 683  Problematic plots   Heath Blackmon</vt:lpstr>
      <vt:lpstr>Plan for today</vt:lpstr>
      <vt:lpstr>Rules for plots</vt:lpstr>
      <vt:lpstr>Show the data</vt:lpstr>
      <vt:lpstr>Rules for plots</vt:lpstr>
      <vt:lpstr>Avoid distorting data</vt:lpstr>
      <vt:lpstr>Rules for plots</vt:lpstr>
      <vt:lpstr>Avoid chart junk</vt:lpstr>
      <vt:lpstr>Rules for plots</vt:lpstr>
      <vt:lpstr>Maximize data:ink ratio maximize information</vt:lpstr>
      <vt:lpstr>Rules for plots</vt:lpstr>
      <vt:lpstr>Serve a purpose</vt:lpstr>
      <vt:lpstr>Rules for plots</vt:lpstr>
      <vt:lpstr>Make it accessible to all</vt:lpstr>
      <vt:lpstr>Make it accessible to all</vt:lpstr>
      <vt:lpstr>Use the right tool</vt:lpstr>
      <vt:lpstr>Types of images</vt:lpstr>
      <vt:lpstr>Resources</vt:lpstr>
      <vt:lpstr>Final</vt:lpstr>
      <vt:lpstr>Homework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Experimental Design Biology 683  Problematic plots   Heath Blackmon</dc:title>
  <dc:creator>Heath Blackmon</dc:creator>
  <cp:lastModifiedBy>Heath Blackmon</cp:lastModifiedBy>
  <cp:revision>21</cp:revision>
  <cp:lastPrinted>2019-04-17T01:11:48Z</cp:lastPrinted>
  <dcterms:created xsi:type="dcterms:W3CDTF">2018-01-17T17:01:18Z</dcterms:created>
  <dcterms:modified xsi:type="dcterms:W3CDTF">2019-04-17T01:14:15Z</dcterms:modified>
</cp:coreProperties>
</file>